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</p:sldIdLst>
  <p:sldSz cx="9144000" cy="514508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E3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01B62B5-8BC7-834B-B163-77180BDE49EF}" v="49" dt="2023-05-11T15:51:16.63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5865"/>
  </p:normalViewPr>
  <p:slideViewPr>
    <p:cSldViewPr snapToGrid="0">
      <p:cViewPr varScale="1">
        <p:scale>
          <a:sx n="150" d="100"/>
          <a:sy n="150" d="100"/>
        </p:scale>
        <p:origin x="520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2032"/>
            <a:ext cx="6858000" cy="179125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2363"/>
            <a:ext cx="6858000" cy="1242205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94CEB-B4DA-B044-ACAC-D5D4E415ACD3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31D11-5FAB-6846-B54F-E5939E606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282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94CEB-B4DA-B044-ACAC-D5D4E415ACD3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31D11-5FAB-6846-B54F-E5939E606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4900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700"/>
            <a:ext cx="7886700" cy="214021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3160"/>
            <a:ext cx="7886700" cy="1125488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94CEB-B4DA-B044-ACAC-D5D4E415ACD3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31D11-5FAB-6846-B54F-E5939E606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061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642"/>
            <a:ext cx="3886200" cy="32645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642"/>
            <a:ext cx="3886200" cy="32645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94CEB-B4DA-B044-ACAC-D5D4E415ACD3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31D11-5FAB-6846-B54F-E5939E606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8392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929"/>
            <a:ext cx="7886700" cy="99447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1261"/>
            <a:ext cx="3868340" cy="61812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9386"/>
            <a:ext cx="3868340" cy="27642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1261"/>
            <a:ext cx="3887391" cy="61812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9386"/>
            <a:ext cx="3887391" cy="27642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94CEB-B4DA-B044-ACAC-D5D4E415ACD3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31D11-5FAB-6846-B54F-E5939E606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2545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94CEB-B4DA-B044-ACAC-D5D4E415ACD3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31D11-5FAB-6846-B54F-E5939E606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022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94CEB-B4DA-B044-ACAC-D5D4E415ACD3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31D11-5FAB-6846-B54F-E5939E606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6711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3006"/>
            <a:ext cx="2949178" cy="1200521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798"/>
            <a:ext cx="4629150" cy="365634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526"/>
            <a:ext cx="2949178" cy="285957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94CEB-B4DA-B044-ACAC-D5D4E415ACD3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31D11-5FAB-6846-B54F-E5939E606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197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3006"/>
            <a:ext cx="2949178" cy="1200521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798"/>
            <a:ext cx="4629150" cy="365634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526"/>
            <a:ext cx="2949178" cy="285957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94CEB-B4DA-B044-ACAC-D5D4E415ACD3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31D11-5FAB-6846-B54F-E5939E606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912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94CEB-B4DA-B044-ACAC-D5D4E415ACD3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31D11-5FAB-6846-B54F-E5939E606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339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928"/>
            <a:ext cx="1971675" cy="436022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928"/>
            <a:ext cx="5800725" cy="43602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94CEB-B4DA-B044-ACAC-D5D4E415ACD3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31D11-5FAB-6846-B54F-E5939E606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144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929"/>
            <a:ext cx="7886700" cy="9944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642"/>
            <a:ext cx="7886700" cy="32645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8735"/>
            <a:ext cx="20574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794CEB-B4DA-B044-ACAC-D5D4E415ACD3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8735"/>
            <a:ext cx="30861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8735"/>
            <a:ext cx="20574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31D11-5FAB-6846-B54F-E5939E606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340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31ECADA-2402-95E3-20C0-87E221759AC5}"/>
              </a:ext>
            </a:extLst>
          </p:cNvPr>
          <p:cNvSpPr txBox="1"/>
          <p:nvPr/>
        </p:nvSpPr>
        <p:spPr>
          <a:xfrm>
            <a:off x="5361700" y="242270"/>
            <a:ext cx="358894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00" dirty="0">
                <a:solidFill>
                  <a:schemeClr val="bg1">
                    <a:lumMod val="75000"/>
                  </a:schemeClr>
                </a:solidFill>
                <a:latin typeface="Acumin Pro" panose="020B0504020202020204" pitchFamily="34" charset="77"/>
              </a:rPr>
              <a:t>Free Playbook Template  |</a:t>
            </a:r>
            <a:r>
              <a:rPr lang="en-US" sz="1000" dirty="0">
                <a:latin typeface="Acumin Pro" panose="020B0504020202020204" pitchFamily="34" charset="77"/>
              </a:rPr>
              <a:t>  </a:t>
            </a:r>
            <a:r>
              <a:rPr lang="en-US" sz="1000" dirty="0">
                <a:solidFill>
                  <a:schemeClr val="tx2"/>
                </a:solidFill>
                <a:latin typeface="Acumin Pro" panose="020B0504020202020204" pitchFamily="34" charset="77"/>
              </a:rPr>
              <a:t>SOC Compliance</a:t>
            </a:r>
            <a:endParaRPr lang="en-US" sz="1000" u="sng" dirty="0">
              <a:solidFill>
                <a:schemeClr val="tx2"/>
              </a:solidFill>
              <a:latin typeface="Acumin Pro" panose="020B0504020202020204" pitchFamily="34" charset="77"/>
            </a:endParaRPr>
          </a:p>
        </p:txBody>
      </p:sp>
      <p:pic>
        <p:nvPicPr>
          <p:cNvPr id="11" name="Picture 10" descr="A picture containing text&#10;&#10;Description automatically generated">
            <a:extLst>
              <a:ext uri="{FF2B5EF4-FFF2-40B4-BE49-F238E27FC236}">
                <a16:creationId xmlns:a16="http://schemas.microsoft.com/office/drawing/2014/main" id="{20DF0545-ABAE-A68C-269E-9F8DB0C2F34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358" y="223945"/>
            <a:ext cx="883960" cy="141435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E400B04-353A-183A-C9A2-A089071084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9000169"/>
              </p:ext>
            </p:extLst>
          </p:nvPr>
        </p:nvGraphicFramePr>
        <p:xfrm>
          <a:off x="254000" y="603762"/>
          <a:ext cx="8568270" cy="4317381"/>
        </p:xfrm>
        <a:graphic>
          <a:graphicData uri="http://schemas.openxmlformats.org/drawingml/2006/table">
            <a:tbl>
              <a:tblPr/>
              <a:tblGrid>
                <a:gridCol w="216461">
                  <a:extLst>
                    <a:ext uri="{9D8B030D-6E8A-4147-A177-3AD203B41FA5}">
                      <a16:colId xmlns:a16="http://schemas.microsoft.com/office/drawing/2014/main" val="1448024031"/>
                    </a:ext>
                  </a:extLst>
                </a:gridCol>
                <a:gridCol w="234499">
                  <a:extLst>
                    <a:ext uri="{9D8B030D-6E8A-4147-A177-3AD203B41FA5}">
                      <a16:colId xmlns:a16="http://schemas.microsoft.com/office/drawing/2014/main" val="266406301"/>
                    </a:ext>
                  </a:extLst>
                </a:gridCol>
                <a:gridCol w="680953">
                  <a:extLst>
                    <a:ext uri="{9D8B030D-6E8A-4147-A177-3AD203B41FA5}">
                      <a16:colId xmlns:a16="http://schemas.microsoft.com/office/drawing/2014/main" val="405183091"/>
                    </a:ext>
                  </a:extLst>
                </a:gridCol>
                <a:gridCol w="90192">
                  <a:extLst>
                    <a:ext uri="{9D8B030D-6E8A-4147-A177-3AD203B41FA5}">
                      <a16:colId xmlns:a16="http://schemas.microsoft.com/office/drawing/2014/main" val="1353430479"/>
                    </a:ext>
                  </a:extLst>
                </a:gridCol>
                <a:gridCol w="3404758">
                  <a:extLst>
                    <a:ext uri="{9D8B030D-6E8A-4147-A177-3AD203B41FA5}">
                      <a16:colId xmlns:a16="http://schemas.microsoft.com/office/drawing/2014/main" val="1717803257"/>
                    </a:ext>
                  </a:extLst>
                </a:gridCol>
                <a:gridCol w="330705">
                  <a:extLst>
                    <a:ext uri="{9D8B030D-6E8A-4147-A177-3AD203B41FA5}">
                      <a16:colId xmlns:a16="http://schemas.microsoft.com/office/drawing/2014/main" val="2895490599"/>
                    </a:ext>
                  </a:extLst>
                </a:gridCol>
                <a:gridCol w="493051">
                  <a:extLst>
                    <a:ext uri="{9D8B030D-6E8A-4147-A177-3AD203B41FA5}">
                      <a16:colId xmlns:a16="http://schemas.microsoft.com/office/drawing/2014/main" val="3008771908"/>
                    </a:ext>
                  </a:extLst>
                </a:gridCol>
                <a:gridCol w="1010155">
                  <a:extLst>
                    <a:ext uri="{9D8B030D-6E8A-4147-A177-3AD203B41FA5}">
                      <a16:colId xmlns:a16="http://schemas.microsoft.com/office/drawing/2014/main" val="1714667160"/>
                    </a:ext>
                  </a:extLst>
                </a:gridCol>
                <a:gridCol w="637359">
                  <a:extLst>
                    <a:ext uri="{9D8B030D-6E8A-4147-A177-3AD203B41FA5}">
                      <a16:colId xmlns:a16="http://schemas.microsoft.com/office/drawing/2014/main" val="2494255286"/>
                    </a:ext>
                  </a:extLst>
                </a:gridCol>
                <a:gridCol w="518607">
                  <a:extLst>
                    <a:ext uri="{9D8B030D-6E8A-4147-A177-3AD203B41FA5}">
                      <a16:colId xmlns:a16="http://schemas.microsoft.com/office/drawing/2014/main" val="2275905234"/>
                    </a:ext>
                  </a:extLst>
                </a:gridCol>
                <a:gridCol w="703500">
                  <a:extLst>
                    <a:ext uri="{9D8B030D-6E8A-4147-A177-3AD203B41FA5}">
                      <a16:colId xmlns:a16="http://schemas.microsoft.com/office/drawing/2014/main" val="2269906889"/>
                    </a:ext>
                  </a:extLst>
                </a:gridCol>
                <a:gridCol w="248030">
                  <a:extLst>
                    <a:ext uri="{9D8B030D-6E8A-4147-A177-3AD203B41FA5}">
                      <a16:colId xmlns:a16="http://schemas.microsoft.com/office/drawing/2014/main" val="3990496174"/>
                    </a:ext>
                  </a:extLst>
                </a:gridCol>
              </a:tblGrid>
              <a:tr h="1434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1207058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Playbook Name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3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1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S0C COMPLIANCE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* Playbook Items consist of Tasks, Touchpoints (Email/Calendar/Call), Automated Mails, NPS</a:t>
                      </a:r>
                    </a:p>
                  </a:txBody>
                  <a:tcPr marL="73194" marR="4066" marT="40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6126280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Playbook Type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3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1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SCHEDULED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* Individual Items can be assigned to Any Role within the organization</a:t>
                      </a:r>
                    </a:p>
                  </a:txBody>
                  <a:tcPr marL="73194" marR="4066" marT="40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1199301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Playbook Assignee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3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1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COMPLIANCE MANAGER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* Individual Timelines are measured in Days from Inception for quick Assessment</a:t>
                      </a:r>
                    </a:p>
                  </a:txBody>
                  <a:tcPr marL="73194" marR="4066" marT="40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6638582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Trigger Condition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5E3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1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One-Time - Based on SOC Finalization date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* Critical Tasks are called out to halt proceeding on rest of Playbook, in case this gets delayed</a:t>
                      </a:r>
                    </a:p>
                  </a:txBody>
                  <a:tcPr marL="73194" marR="4066" marT="40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2490475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* Weightage allows true depiction of status, since each item cannot have equal importance</a:t>
                      </a:r>
                    </a:p>
                  </a:txBody>
                  <a:tcPr marL="73194" marR="4066" marT="40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3023154"/>
                  </a:ext>
                </a:extLst>
              </a:tr>
              <a:tr h="265353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944893"/>
                  </a:ext>
                </a:extLst>
              </a:tr>
              <a:tr h="344243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Milestone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1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Task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Type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Assignee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Days from Inception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Critical (Yes/No)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Weightage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3765369"/>
                  </a:ext>
                </a:extLst>
              </a:tr>
              <a:tr h="344243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Pre-Audit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Identify the type of SOC audit that needs to be performed for the organization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Task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Compliance Manager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effectLst/>
                          <a:latin typeface="Acumin Pro" panose="020B0504020202020204"/>
                        </a:rPr>
                        <a:t>3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19FC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3875114"/>
                  </a:ext>
                </a:extLst>
              </a:tr>
              <a:tr h="344243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Pre-Audit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Analyze all the given vendors in the market and organize Demo's about the services provided by</a:t>
                      </a:r>
                      <a:b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</a:br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them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Touchpoint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Compliance Manager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FFFFFF"/>
                          </a:solidFill>
                          <a:effectLst/>
                          <a:latin typeface="Acumin Pro" panose="020B0504020202020204"/>
                        </a:rPr>
                        <a:t>8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2E6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87355"/>
                  </a:ext>
                </a:extLst>
              </a:tr>
              <a:tr h="344243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Pre-Audit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Finalize a vendor that best suits Organization's requirements.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Task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Compliance Manager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FFFFFF"/>
                          </a:solidFill>
                          <a:effectLst/>
                          <a:latin typeface="Acumin Pro" panose="020B0504020202020204"/>
                        </a:rPr>
                        <a:t>8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2E6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945225"/>
                  </a:ext>
                </a:extLst>
              </a:tr>
              <a:tr h="430304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Pre-Audit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Identify the audit objectives, scope, and timelines.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Task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Compliance Manager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25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FFFFFF"/>
                          </a:solidFill>
                          <a:effectLst/>
                          <a:latin typeface="Acumin Pro" panose="020B0504020202020204"/>
                        </a:rPr>
                        <a:t>2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B6D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6974568"/>
                  </a:ext>
                </a:extLst>
              </a:tr>
              <a:tr h="344243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Pre-Audit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Assemble a team of internal stakeholders, including IT, security, compliance, and business</a:t>
                      </a:r>
                      <a:b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</a:br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representatives.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Touchpoint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Compliance Manager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FFFFFF"/>
                          </a:solidFill>
                          <a:effectLst/>
                          <a:latin typeface="Acumin Pro" panose="020B0504020202020204"/>
                        </a:rPr>
                        <a:t>2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B6D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2408958"/>
                  </a:ext>
                </a:extLst>
              </a:tr>
              <a:tr h="537879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Pre-Audit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Conduct a gap analysis to identify areas of non-compliance and develop a remediation plan.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Task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Compliance Manager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35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effectLst/>
                          <a:latin typeface="Acumin Pro" panose="020B0504020202020204"/>
                        </a:rPr>
                        <a:t>2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B6D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066" marR="4066" marT="4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64434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23262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31ECADA-2402-95E3-20C0-87E221759AC5}"/>
              </a:ext>
            </a:extLst>
          </p:cNvPr>
          <p:cNvSpPr txBox="1"/>
          <p:nvPr/>
        </p:nvSpPr>
        <p:spPr>
          <a:xfrm>
            <a:off x="5361700" y="242270"/>
            <a:ext cx="358894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00" dirty="0">
                <a:solidFill>
                  <a:schemeClr val="bg1">
                    <a:lumMod val="75000"/>
                  </a:schemeClr>
                </a:solidFill>
                <a:latin typeface="Acumin Pro" panose="020B0504020202020204" pitchFamily="34" charset="77"/>
              </a:rPr>
              <a:t>Free Playbook Template  |</a:t>
            </a:r>
            <a:r>
              <a:rPr lang="en-US" sz="1000" dirty="0">
                <a:latin typeface="Acumin Pro" panose="020B0504020202020204" pitchFamily="34" charset="77"/>
              </a:rPr>
              <a:t>  </a:t>
            </a:r>
            <a:r>
              <a:rPr lang="en-US" sz="1000" dirty="0">
                <a:solidFill>
                  <a:schemeClr val="tx2"/>
                </a:solidFill>
                <a:latin typeface="Acumin Pro" panose="020B0504020202020204" pitchFamily="34" charset="77"/>
              </a:rPr>
              <a:t>SOC Compliance</a:t>
            </a:r>
            <a:endParaRPr lang="en-US" sz="1000" u="sng" dirty="0">
              <a:solidFill>
                <a:schemeClr val="tx2"/>
              </a:solidFill>
              <a:latin typeface="Acumin Pro" panose="020B0504020202020204" pitchFamily="34" charset="77"/>
            </a:endParaRPr>
          </a:p>
        </p:txBody>
      </p:sp>
      <p:pic>
        <p:nvPicPr>
          <p:cNvPr id="2" name="Picture 1" descr="A picture containing text&#10;&#10;Description automatically generated">
            <a:extLst>
              <a:ext uri="{FF2B5EF4-FFF2-40B4-BE49-F238E27FC236}">
                <a16:creationId xmlns:a16="http://schemas.microsoft.com/office/drawing/2014/main" id="{738D8C4A-651B-83CA-A2EC-7716C6E820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358" y="223945"/>
            <a:ext cx="883960" cy="141435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D4EE25A-C52C-4ECC-A69C-D20C605E80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984423"/>
              </p:ext>
            </p:extLst>
          </p:nvPr>
        </p:nvGraphicFramePr>
        <p:xfrm>
          <a:off x="350874" y="701749"/>
          <a:ext cx="8452884" cy="4154443"/>
        </p:xfrm>
        <a:graphic>
          <a:graphicData uri="http://schemas.openxmlformats.org/drawingml/2006/table">
            <a:tbl>
              <a:tblPr/>
              <a:tblGrid>
                <a:gridCol w="213546">
                  <a:extLst>
                    <a:ext uri="{9D8B030D-6E8A-4147-A177-3AD203B41FA5}">
                      <a16:colId xmlns:a16="http://schemas.microsoft.com/office/drawing/2014/main" val="2954491182"/>
                    </a:ext>
                  </a:extLst>
                </a:gridCol>
                <a:gridCol w="231343">
                  <a:extLst>
                    <a:ext uri="{9D8B030D-6E8A-4147-A177-3AD203B41FA5}">
                      <a16:colId xmlns:a16="http://schemas.microsoft.com/office/drawing/2014/main" val="3294253997"/>
                    </a:ext>
                  </a:extLst>
                </a:gridCol>
                <a:gridCol w="671782">
                  <a:extLst>
                    <a:ext uri="{9D8B030D-6E8A-4147-A177-3AD203B41FA5}">
                      <a16:colId xmlns:a16="http://schemas.microsoft.com/office/drawing/2014/main" val="3893459952"/>
                    </a:ext>
                  </a:extLst>
                </a:gridCol>
                <a:gridCol w="88978">
                  <a:extLst>
                    <a:ext uri="{9D8B030D-6E8A-4147-A177-3AD203B41FA5}">
                      <a16:colId xmlns:a16="http://schemas.microsoft.com/office/drawing/2014/main" val="1477298337"/>
                    </a:ext>
                  </a:extLst>
                </a:gridCol>
                <a:gridCol w="3358909">
                  <a:extLst>
                    <a:ext uri="{9D8B030D-6E8A-4147-A177-3AD203B41FA5}">
                      <a16:colId xmlns:a16="http://schemas.microsoft.com/office/drawing/2014/main" val="384530642"/>
                    </a:ext>
                  </a:extLst>
                </a:gridCol>
                <a:gridCol w="326251">
                  <a:extLst>
                    <a:ext uri="{9D8B030D-6E8A-4147-A177-3AD203B41FA5}">
                      <a16:colId xmlns:a16="http://schemas.microsoft.com/office/drawing/2014/main" val="4096677850"/>
                    </a:ext>
                  </a:extLst>
                </a:gridCol>
                <a:gridCol w="486412">
                  <a:extLst>
                    <a:ext uri="{9D8B030D-6E8A-4147-A177-3AD203B41FA5}">
                      <a16:colId xmlns:a16="http://schemas.microsoft.com/office/drawing/2014/main" val="194815480"/>
                    </a:ext>
                  </a:extLst>
                </a:gridCol>
                <a:gridCol w="996550">
                  <a:extLst>
                    <a:ext uri="{9D8B030D-6E8A-4147-A177-3AD203B41FA5}">
                      <a16:colId xmlns:a16="http://schemas.microsoft.com/office/drawing/2014/main" val="3076831568"/>
                    </a:ext>
                  </a:extLst>
                </a:gridCol>
                <a:gridCol w="628777">
                  <a:extLst>
                    <a:ext uri="{9D8B030D-6E8A-4147-A177-3AD203B41FA5}">
                      <a16:colId xmlns:a16="http://schemas.microsoft.com/office/drawing/2014/main" val="384232773"/>
                    </a:ext>
                  </a:extLst>
                </a:gridCol>
                <a:gridCol w="511622">
                  <a:extLst>
                    <a:ext uri="{9D8B030D-6E8A-4147-A177-3AD203B41FA5}">
                      <a16:colId xmlns:a16="http://schemas.microsoft.com/office/drawing/2014/main" val="2573417694"/>
                    </a:ext>
                  </a:extLst>
                </a:gridCol>
                <a:gridCol w="694026">
                  <a:extLst>
                    <a:ext uri="{9D8B030D-6E8A-4147-A177-3AD203B41FA5}">
                      <a16:colId xmlns:a16="http://schemas.microsoft.com/office/drawing/2014/main" val="3954672095"/>
                    </a:ext>
                  </a:extLst>
                </a:gridCol>
                <a:gridCol w="244688">
                  <a:extLst>
                    <a:ext uri="{9D8B030D-6E8A-4147-A177-3AD203B41FA5}">
                      <a16:colId xmlns:a16="http://schemas.microsoft.com/office/drawing/2014/main" val="1364334808"/>
                    </a:ext>
                  </a:extLst>
                </a:gridCol>
              </a:tblGrid>
              <a:tr h="294674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Milestone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1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Task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Type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Assignee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Days from Inception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Critical (Yes/No)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Weightage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5418446"/>
                  </a:ext>
                </a:extLst>
              </a:tr>
              <a:tr h="368342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Audit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Define the controls and procedures that will be assessed during the audit.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Task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Compliance Manager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40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effectLst/>
                          <a:latin typeface="Acumin Pro" panose="020B0504020202020204"/>
                        </a:rPr>
                        <a:t>7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5457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227807"/>
                  </a:ext>
                </a:extLst>
              </a:tr>
              <a:tr h="294674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Audit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Identify the control objectives, criteria, and documentation required for each control.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Task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IT, Dev &amp; HR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45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FFFFFF"/>
                          </a:solidFill>
                          <a:effectLst/>
                          <a:latin typeface="Acumin Pro" panose="020B0504020202020204"/>
                        </a:rPr>
                        <a:t>2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B6D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0277106"/>
                  </a:ext>
                </a:extLst>
              </a:tr>
              <a:tr h="368342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Audit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Identify the relevant stakeholders for each of the defined controls and assign activities accordingly.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Automated</a:t>
                      </a:r>
                      <a:b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</a:br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Email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Compliance Manager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50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FFFFFF"/>
                          </a:solidFill>
                          <a:effectLst/>
                          <a:latin typeface="Acumin Pro" panose="020B0504020202020204"/>
                        </a:rPr>
                        <a:t>5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372A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26882"/>
                  </a:ext>
                </a:extLst>
              </a:tr>
              <a:tr h="294674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Review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Gather and review relevant documentation, such as policies, procedures, and evidence of control</a:t>
                      </a:r>
                      <a:b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</a:br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implementation.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Task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Compliance Manager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70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FFFFFF"/>
                          </a:solidFill>
                          <a:effectLst/>
                          <a:latin typeface="Acumin Pro" panose="020B0504020202020204"/>
                        </a:rPr>
                        <a:t>5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372A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6624588"/>
                  </a:ext>
                </a:extLst>
              </a:tr>
              <a:tr h="368342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Review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Ensure documentation aligns with the control objectives and criteria defined in the SOC framework.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Task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Compliance Manager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75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FFFFFF"/>
                          </a:solidFill>
                          <a:effectLst/>
                          <a:latin typeface="Acumin Pro" panose="020B0504020202020204"/>
                        </a:rPr>
                        <a:t>5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372A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2411327"/>
                  </a:ext>
                </a:extLst>
              </a:tr>
              <a:tr h="368342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Review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Follow-up with the respective stakeholder in case of delays as per agreed timelines.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Touchpoint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Compliance Manager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85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FFFFFF"/>
                          </a:solidFill>
                          <a:effectLst/>
                          <a:latin typeface="Acumin Pro" panose="020B0504020202020204"/>
                        </a:rPr>
                        <a:t>5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372A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6450740"/>
                  </a:ext>
                </a:extLst>
              </a:tr>
              <a:tr h="294674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Review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Perform testing of controls to validate their effectiveness and adherence to the defined criteria.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Task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SOC Vendor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90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FFFFFF"/>
                          </a:solidFill>
                          <a:effectLst/>
                          <a:latin typeface="Acumin Pro" panose="020B0504020202020204"/>
                        </a:rPr>
                        <a:t>6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5B8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7133307"/>
                  </a:ext>
                </a:extLst>
              </a:tr>
              <a:tr h="294674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14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Review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Use a combination of inquiry, observation, inspection, and re-performance to gather evidence.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Task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SOC Vendor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100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FFFFFF"/>
                          </a:solidFill>
                          <a:effectLst/>
                          <a:latin typeface="Acumin Pro" panose="020B0504020202020204"/>
                        </a:rPr>
                        <a:t>3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19FC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3097043"/>
                  </a:ext>
                </a:extLst>
              </a:tr>
              <a:tr h="294674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Report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Document any control deficiencies or gaps identified during the audit.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Task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External Auditors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110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FFFFFF"/>
                          </a:solidFill>
                          <a:effectLst/>
                          <a:latin typeface="Acumin Pro" panose="020B0504020202020204"/>
                        </a:rPr>
                        <a:t>5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372A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0479132"/>
                  </a:ext>
                </a:extLst>
              </a:tr>
              <a:tr h="294674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Report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Classify the deficiencies based on </a:t>
                      </a:r>
                      <a:r>
                        <a:rPr lang="en-US" sz="7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severitv</a:t>
                      </a:r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 and prioritize remediation efforts.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Task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External Auditors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120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FFFFFF"/>
                          </a:solidFill>
                          <a:effectLst/>
                          <a:latin typeface="Acumin Pro" panose="020B0504020202020204"/>
                        </a:rPr>
                        <a:t>3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19FC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7734570"/>
                  </a:ext>
                </a:extLst>
              </a:tr>
              <a:tr h="294674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Report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Develop a remediation plan to address control deficiencies.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Task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SOC Vendor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130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FFFFFF"/>
                          </a:solidFill>
                          <a:effectLst/>
                          <a:latin typeface="Acumin Pro" panose="020B0504020202020204"/>
                        </a:rPr>
                        <a:t>3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19FC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5377828"/>
                  </a:ext>
                </a:extLst>
              </a:tr>
              <a:tr h="294674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Report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Assign responsibilities, set deadlines, and track progress towards remediation.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Task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Compliance Manager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135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effectLst/>
                          <a:latin typeface="Acumin Pro" panose="020B0504020202020204"/>
                        </a:rPr>
                        <a:t>3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19FC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3643" marR="3643" marT="36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75088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98656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3079436-1504-D762-7671-26540776AE34}"/>
              </a:ext>
            </a:extLst>
          </p:cNvPr>
          <p:cNvSpPr/>
          <p:nvPr/>
        </p:nvSpPr>
        <p:spPr>
          <a:xfrm>
            <a:off x="0" y="2742072"/>
            <a:ext cx="9144000" cy="240301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1ECADA-2402-95E3-20C0-87E221759AC5}"/>
              </a:ext>
            </a:extLst>
          </p:cNvPr>
          <p:cNvSpPr txBox="1"/>
          <p:nvPr/>
        </p:nvSpPr>
        <p:spPr>
          <a:xfrm>
            <a:off x="5361700" y="242270"/>
            <a:ext cx="358894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00" dirty="0">
                <a:solidFill>
                  <a:schemeClr val="bg1">
                    <a:lumMod val="75000"/>
                  </a:schemeClr>
                </a:solidFill>
                <a:latin typeface="Acumin Pro" panose="020B0504020202020204" pitchFamily="34" charset="77"/>
              </a:rPr>
              <a:t>Free Playbook Template  |</a:t>
            </a:r>
            <a:r>
              <a:rPr lang="en-US" sz="1000" dirty="0">
                <a:latin typeface="Acumin Pro" panose="020B0504020202020204" pitchFamily="34" charset="77"/>
              </a:rPr>
              <a:t>  </a:t>
            </a:r>
            <a:r>
              <a:rPr lang="en-US" sz="1000" dirty="0">
                <a:solidFill>
                  <a:schemeClr val="tx2"/>
                </a:solidFill>
                <a:latin typeface="Acumin Pro" panose="020B0504020202020204" pitchFamily="34" charset="77"/>
              </a:rPr>
              <a:t>SOC Compliance</a:t>
            </a:r>
            <a:endParaRPr lang="en-US" sz="1000" u="sng" dirty="0">
              <a:solidFill>
                <a:schemeClr val="tx2"/>
              </a:solidFill>
              <a:latin typeface="Acumin Pro" panose="020B0504020202020204" pitchFamily="34" charset="77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B531B4A4-0655-6540-4535-43113AE2671F}"/>
              </a:ext>
            </a:extLst>
          </p:cNvPr>
          <p:cNvGrpSpPr/>
          <p:nvPr/>
        </p:nvGrpSpPr>
        <p:grpSpPr>
          <a:xfrm>
            <a:off x="212602" y="2966924"/>
            <a:ext cx="2922276" cy="1943460"/>
            <a:chOff x="392483" y="2742072"/>
            <a:chExt cx="2349761" cy="1562709"/>
          </a:xfrm>
        </p:grpSpPr>
        <p:pic>
          <p:nvPicPr>
            <p:cNvPr id="2" name="Picture 1" descr="A picture containing person, indoor, shop&#10;&#10;Description automatically generated">
              <a:extLst>
                <a:ext uri="{FF2B5EF4-FFF2-40B4-BE49-F238E27FC236}">
                  <a16:creationId xmlns:a16="http://schemas.microsoft.com/office/drawing/2014/main" id="{6D08193C-1F9E-3128-269B-019AFB58866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02764" y="2742072"/>
              <a:ext cx="2339480" cy="1562708"/>
            </a:xfrm>
            <a:prstGeom prst="rect">
              <a:avLst/>
            </a:prstGeom>
          </p:spPr>
        </p:pic>
        <p:pic>
          <p:nvPicPr>
            <p:cNvPr id="3" name="Picture 2" descr="Background pattern&#10;&#10;Description automatically generated">
              <a:extLst>
                <a:ext uri="{FF2B5EF4-FFF2-40B4-BE49-F238E27FC236}">
                  <a16:creationId xmlns:a16="http://schemas.microsoft.com/office/drawing/2014/main" id="{958C4693-961F-447D-8D28-392DEE42C46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2483" y="2742073"/>
              <a:ext cx="2342890" cy="1562708"/>
            </a:xfrm>
            <a:prstGeom prst="rect">
              <a:avLst/>
            </a:prstGeom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997021AD-022C-A3B3-F2D6-144C1F7BAC81}"/>
              </a:ext>
            </a:extLst>
          </p:cNvPr>
          <p:cNvSpPr txBox="1"/>
          <p:nvPr/>
        </p:nvSpPr>
        <p:spPr>
          <a:xfrm>
            <a:off x="3338934" y="2966924"/>
            <a:ext cx="2743201" cy="18380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900" b="1" dirty="0">
                <a:solidFill>
                  <a:schemeClr val="bg1"/>
                </a:solidFill>
                <a:latin typeface="Acumin Pro" panose="020B0504020202020204" pitchFamily="34" charset="77"/>
              </a:rPr>
              <a:t>Being SOC Compliant is important for success and growth of your customers and business.</a:t>
            </a:r>
          </a:p>
          <a:p>
            <a:pPr>
              <a:lnSpc>
                <a:spcPct val="120000"/>
              </a:lnSpc>
            </a:pPr>
            <a:endParaRPr lang="en-US" sz="700" dirty="0">
              <a:solidFill>
                <a:schemeClr val="bg1"/>
              </a:solidFill>
              <a:latin typeface="Acumin Pro" panose="020B0504020202020204" pitchFamily="34" charset="77"/>
            </a:endParaRPr>
          </a:p>
          <a:p>
            <a:pPr>
              <a:lnSpc>
                <a:spcPct val="120000"/>
              </a:lnSpc>
            </a:pPr>
            <a:r>
              <a:rPr lang="en-US" sz="700" dirty="0">
                <a:solidFill>
                  <a:schemeClr val="bg1"/>
                </a:solidFill>
                <a:latin typeface="Acumin Pro" panose="020B0504020202020204" pitchFamily="34" charset="77"/>
              </a:rPr>
              <a:t>SOC compliance is crucial for protecting sensitive data, managing risks, meeting legal requirements, building trust with stakeholders, and gaining a competitive advantage in the market.</a:t>
            </a:r>
          </a:p>
          <a:p>
            <a:pPr>
              <a:lnSpc>
                <a:spcPct val="120000"/>
              </a:lnSpc>
            </a:pPr>
            <a:endParaRPr lang="en-US" sz="700" dirty="0">
              <a:solidFill>
                <a:schemeClr val="bg1"/>
              </a:solidFill>
              <a:latin typeface="Acumin Pro" panose="020B0504020202020204" pitchFamily="34" charset="77"/>
            </a:endParaRPr>
          </a:p>
          <a:p>
            <a:pPr>
              <a:lnSpc>
                <a:spcPct val="120000"/>
              </a:lnSpc>
            </a:pPr>
            <a:r>
              <a:rPr lang="en-IN" sz="700" dirty="0">
                <a:solidFill>
                  <a:schemeClr val="bg1"/>
                </a:solidFill>
                <a:latin typeface="Acumin Pro" panose="020B0504020202020204" pitchFamily="34" charset="77"/>
              </a:rPr>
              <a:t>An effective SOC compliance process involves scoping, risk assessment, control identification and documentation, control implementation, control testing, remediation, monitoring and continuous improvement, and reporting</a:t>
            </a:r>
            <a:r>
              <a:rPr lang="en-US" sz="700" dirty="0">
                <a:solidFill>
                  <a:schemeClr val="bg1"/>
                </a:solidFill>
                <a:latin typeface="Acumin Pro" panose="020B0504020202020204" pitchFamily="34" charset="77"/>
              </a:rPr>
              <a:t>.</a:t>
            </a:r>
          </a:p>
          <a:p>
            <a:pPr>
              <a:lnSpc>
                <a:spcPct val="120000"/>
              </a:lnSpc>
            </a:pPr>
            <a:endParaRPr lang="en-US" sz="700" dirty="0">
              <a:solidFill>
                <a:schemeClr val="bg1"/>
              </a:solidFill>
              <a:latin typeface="Acumin Pro" panose="020B0504020202020204" pitchFamily="34" charset="77"/>
            </a:endParaRPr>
          </a:p>
          <a:p>
            <a:pPr>
              <a:lnSpc>
                <a:spcPct val="120000"/>
              </a:lnSpc>
            </a:pPr>
            <a:r>
              <a:rPr lang="en-US" sz="700" b="1" dirty="0">
                <a:solidFill>
                  <a:schemeClr val="bg1"/>
                </a:solidFill>
                <a:latin typeface="Acumin Pro" panose="020B0504020202020204" pitchFamily="34" charset="77"/>
              </a:rPr>
              <a:t>We hope you found this template useful!</a:t>
            </a:r>
            <a:endParaRPr lang="en-US" sz="700" b="1" u="sng" dirty="0">
              <a:solidFill>
                <a:schemeClr val="bg1"/>
              </a:solidFill>
              <a:latin typeface="Acumin Pro" panose="020B0504020202020204" pitchFamily="34" charset="77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C867B89-13A5-4217-1366-16AF100192AA}"/>
              </a:ext>
            </a:extLst>
          </p:cNvPr>
          <p:cNvCxnSpPr>
            <a:cxnSpLocks/>
          </p:cNvCxnSpPr>
          <p:nvPr/>
        </p:nvCxnSpPr>
        <p:spPr>
          <a:xfrm>
            <a:off x="6337039" y="3056698"/>
            <a:ext cx="2305517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3E9584CC-3DE3-DE7D-D6A3-8951800BC46F}"/>
              </a:ext>
            </a:extLst>
          </p:cNvPr>
          <p:cNvSpPr txBox="1"/>
          <p:nvPr/>
        </p:nvSpPr>
        <p:spPr>
          <a:xfrm>
            <a:off x="6259116" y="2966924"/>
            <a:ext cx="2560420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dirty="0">
              <a:solidFill>
                <a:schemeClr val="bg1"/>
              </a:solidFill>
              <a:latin typeface="Acumin Pro" panose="020B0504020202020204" pitchFamily="34" charset="77"/>
            </a:endParaRPr>
          </a:p>
          <a:p>
            <a:endParaRPr lang="en-US" sz="700" dirty="0">
              <a:solidFill>
                <a:schemeClr val="bg1"/>
              </a:solidFill>
              <a:latin typeface="Acumin Pro" panose="020B0504020202020204" pitchFamily="34" charset="77"/>
            </a:endParaRPr>
          </a:p>
          <a:p>
            <a:r>
              <a:rPr lang="en-US" sz="700" dirty="0">
                <a:solidFill>
                  <a:schemeClr val="bg1"/>
                </a:solidFill>
                <a:latin typeface="Acumin Pro" panose="020B0504020202020204" pitchFamily="34" charset="77"/>
              </a:rPr>
              <a:t>At SmartKarrot, we automate the SOC Compliance process using SmartPlaybooks. Ensure proper tracking, reduce effort and cost with SmartKarrot.</a:t>
            </a:r>
          </a:p>
          <a:p>
            <a:endParaRPr lang="en-US" sz="700" dirty="0">
              <a:solidFill>
                <a:schemeClr val="bg1"/>
              </a:solidFill>
              <a:latin typeface="Acumin Pro" panose="020B0504020202020204" pitchFamily="34" charset="77"/>
            </a:endParaRPr>
          </a:p>
          <a:p>
            <a:r>
              <a:rPr lang="en-US" sz="700" b="1" dirty="0">
                <a:solidFill>
                  <a:schemeClr val="bg1"/>
                </a:solidFill>
                <a:latin typeface="Acumin Pro" panose="020B0504020202020204" pitchFamily="34" charset="77"/>
              </a:rPr>
              <a:t>To see how it works, reach out to </a:t>
            </a:r>
            <a:r>
              <a:rPr lang="en-US" sz="700" b="1" dirty="0">
                <a:solidFill>
                  <a:schemeClr val="bg2"/>
                </a:solidFill>
                <a:latin typeface="Acumin Pro" panose="020B0504020202020204" pitchFamily="34" charset="77"/>
              </a:rPr>
              <a:t>p</a:t>
            </a:r>
            <a:r>
              <a:rPr lang="en-US" sz="700" b="1" u="sng" dirty="0">
                <a:solidFill>
                  <a:schemeClr val="bg2"/>
                </a:solidFill>
                <a:latin typeface="Acumin Pro" panose="020B0504020202020204" pitchFamily="34" charset="77"/>
              </a:rPr>
              <a:t>laybooks@smartkarrot.com</a:t>
            </a:r>
          </a:p>
        </p:txBody>
      </p:sp>
      <p:pic>
        <p:nvPicPr>
          <p:cNvPr id="12" name="Picture 11" descr="A picture containing text&#10;&#10;Description automatically generated">
            <a:extLst>
              <a:ext uri="{FF2B5EF4-FFF2-40B4-BE49-F238E27FC236}">
                <a16:creationId xmlns:a16="http://schemas.microsoft.com/office/drawing/2014/main" id="{B516ED84-684B-A0E4-50BC-E84488BE505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358" y="223945"/>
            <a:ext cx="883960" cy="141435"/>
          </a:xfrm>
          <a:prstGeom prst="rect">
            <a:avLst/>
          </a:prstGeom>
        </p:spPr>
      </p:pic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DEE13D8-2FB2-3EE1-9E19-15B9C56530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1202888"/>
              </p:ext>
            </p:extLst>
          </p:nvPr>
        </p:nvGraphicFramePr>
        <p:xfrm>
          <a:off x="212602" y="578265"/>
          <a:ext cx="8606934" cy="1994280"/>
        </p:xfrm>
        <a:graphic>
          <a:graphicData uri="http://schemas.openxmlformats.org/drawingml/2006/table">
            <a:tbl>
              <a:tblPr/>
              <a:tblGrid>
                <a:gridCol w="217439">
                  <a:extLst>
                    <a:ext uri="{9D8B030D-6E8A-4147-A177-3AD203B41FA5}">
                      <a16:colId xmlns:a16="http://schemas.microsoft.com/office/drawing/2014/main" val="3844263535"/>
                    </a:ext>
                  </a:extLst>
                </a:gridCol>
                <a:gridCol w="235557">
                  <a:extLst>
                    <a:ext uri="{9D8B030D-6E8A-4147-A177-3AD203B41FA5}">
                      <a16:colId xmlns:a16="http://schemas.microsoft.com/office/drawing/2014/main" val="2604650807"/>
                    </a:ext>
                  </a:extLst>
                </a:gridCol>
                <a:gridCol w="684025">
                  <a:extLst>
                    <a:ext uri="{9D8B030D-6E8A-4147-A177-3AD203B41FA5}">
                      <a16:colId xmlns:a16="http://schemas.microsoft.com/office/drawing/2014/main" val="1619367992"/>
                    </a:ext>
                  </a:extLst>
                </a:gridCol>
                <a:gridCol w="90599">
                  <a:extLst>
                    <a:ext uri="{9D8B030D-6E8A-4147-A177-3AD203B41FA5}">
                      <a16:colId xmlns:a16="http://schemas.microsoft.com/office/drawing/2014/main" val="3786576259"/>
                    </a:ext>
                  </a:extLst>
                </a:gridCol>
                <a:gridCol w="3420124">
                  <a:extLst>
                    <a:ext uri="{9D8B030D-6E8A-4147-A177-3AD203B41FA5}">
                      <a16:colId xmlns:a16="http://schemas.microsoft.com/office/drawing/2014/main" val="333356826"/>
                    </a:ext>
                  </a:extLst>
                </a:gridCol>
                <a:gridCol w="332197">
                  <a:extLst>
                    <a:ext uri="{9D8B030D-6E8A-4147-A177-3AD203B41FA5}">
                      <a16:colId xmlns:a16="http://schemas.microsoft.com/office/drawing/2014/main" val="3435808582"/>
                    </a:ext>
                  </a:extLst>
                </a:gridCol>
                <a:gridCol w="495276">
                  <a:extLst>
                    <a:ext uri="{9D8B030D-6E8A-4147-A177-3AD203B41FA5}">
                      <a16:colId xmlns:a16="http://schemas.microsoft.com/office/drawing/2014/main" val="1309878956"/>
                    </a:ext>
                  </a:extLst>
                </a:gridCol>
                <a:gridCol w="1014712">
                  <a:extLst>
                    <a:ext uri="{9D8B030D-6E8A-4147-A177-3AD203B41FA5}">
                      <a16:colId xmlns:a16="http://schemas.microsoft.com/office/drawing/2014/main" val="20144010"/>
                    </a:ext>
                  </a:extLst>
                </a:gridCol>
                <a:gridCol w="640236">
                  <a:extLst>
                    <a:ext uri="{9D8B030D-6E8A-4147-A177-3AD203B41FA5}">
                      <a16:colId xmlns:a16="http://schemas.microsoft.com/office/drawing/2014/main" val="3454374768"/>
                    </a:ext>
                  </a:extLst>
                </a:gridCol>
                <a:gridCol w="520946">
                  <a:extLst>
                    <a:ext uri="{9D8B030D-6E8A-4147-A177-3AD203B41FA5}">
                      <a16:colId xmlns:a16="http://schemas.microsoft.com/office/drawing/2014/main" val="1447866417"/>
                    </a:ext>
                  </a:extLst>
                </a:gridCol>
                <a:gridCol w="706675">
                  <a:extLst>
                    <a:ext uri="{9D8B030D-6E8A-4147-A177-3AD203B41FA5}">
                      <a16:colId xmlns:a16="http://schemas.microsoft.com/office/drawing/2014/main" val="2525381936"/>
                    </a:ext>
                  </a:extLst>
                </a:gridCol>
                <a:gridCol w="249148">
                  <a:extLst>
                    <a:ext uri="{9D8B030D-6E8A-4147-A177-3AD203B41FA5}">
                      <a16:colId xmlns:a16="http://schemas.microsoft.com/office/drawing/2014/main" val="3330152673"/>
                    </a:ext>
                  </a:extLst>
                </a:gridCol>
              </a:tblGrid>
              <a:tr h="3988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Milestone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1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Task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Type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Assignee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Days from Inception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Critical (Yes/No)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Weightage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3F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2065899"/>
                  </a:ext>
                </a:extLst>
              </a:tr>
              <a:tr h="3988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19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Approval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Review the audit report with key stakeholders, including management and compliance teams.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Task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Executive Sponsor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145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effectLst/>
                          <a:latin typeface="Acumin Pro" panose="020B0504020202020204"/>
                        </a:rPr>
                        <a:t>8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2E6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5020503"/>
                  </a:ext>
                </a:extLst>
              </a:tr>
              <a:tr h="3988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Approval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Obtain necessary approvals and sign-offs on the audit findings and recommendations.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Touchpoint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Executive Sponsor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150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FFFFFF"/>
                          </a:solidFill>
                          <a:effectLst/>
                          <a:latin typeface="Acumin Pro" panose="020B0504020202020204"/>
                        </a:rPr>
                        <a:t>6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5B8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8172039"/>
                  </a:ext>
                </a:extLst>
              </a:tr>
              <a:tr h="3988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21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Approval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Establish processes for ongoing monitoring, evaluation, and improvement of controls.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Task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Compliance Manager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155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FFFFFF"/>
                          </a:solidFill>
                          <a:effectLst/>
                          <a:latin typeface="Acumin Pro" panose="020B0504020202020204"/>
                        </a:rPr>
                        <a:t>3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19FC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3439242"/>
                  </a:ext>
                </a:extLst>
              </a:tr>
              <a:tr h="3988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22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Approval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1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Regularly review and update documentation to reflect changes in systems, processes, and</a:t>
                      </a:r>
                      <a:b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</a:br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regulations.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Task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Compliance Manager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155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effectLst/>
                          <a:latin typeface="Acumin Pro" panose="020B0504020202020204"/>
                        </a:rPr>
                        <a:t>3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19FC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b="0" i="0" u="none" strike="noStrike" dirty="0">
                          <a:solidFill>
                            <a:srgbClr val="000000"/>
                          </a:solidFill>
                          <a:effectLst/>
                          <a:latin typeface="Acumin Pro" panose="020B0504020202020204"/>
                        </a:rPr>
                        <a:t> </a:t>
                      </a:r>
                    </a:p>
                  </a:txBody>
                  <a:tcPr marL="4154" marR="4154" marT="415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14937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87641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SK 2022">
      <a:dk1>
        <a:srgbClr val="000043"/>
      </a:dk1>
      <a:lt1>
        <a:srgbClr val="FAFAFA"/>
      </a:lt1>
      <a:dk2>
        <a:srgbClr val="7327CC"/>
      </a:dk2>
      <a:lt2>
        <a:srgbClr val="FF7E71"/>
      </a:lt2>
      <a:accent1>
        <a:srgbClr val="8CDF96"/>
      </a:accent1>
      <a:accent2>
        <a:srgbClr val="20BDF7"/>
      </a:accent2>
      <a:accent3>
        <a:srgbClr val="FFDF96"/>
      </a:accent3>
      <a:accent4>
        <a:srgbClr val="231F20"/>
      </a:accent4>
      <a:accent5>
        <a:srgbClr val="121269"/>
      </a:accent5>
      <a:accent6>
        <a:srgbClr val="3636A1"/>
      </a:accent6>
      <a:hlink>
        <a:srgbClr val="7327CC"/>
      </a:hlink>
      <a:folHlink>
        <a:srgbClr val="7327CC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3389</TotalTime>
  <Words>915</Words>
  <Application>Microsoft Macintosh PowerPoint</Application>
  <PresentationFormat>Custom</PresentationFormat>
  <Paragraphs>375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Acumin Pro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Erica Crossfield</dc:creator>
  <cp:lastModifiedBy>Gopi Krishna</cp:lastModifiedBy>
  <cp:revision>6</cp:revision>
  <dcterms:created xsi:type="dcterms:W3CDTF">2023-05-10T19:52:12Z</dcterms:created>
  <dcterms:modified xsi:type="dcterms:W3CDTF">2023-10-13T06:03:27Z</dcterms:modified>
</cp:coreProperties>
</file>